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6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ke.frenzel" userId="9967ef6b-04a0-4873-9ebc-92ae40e123f8" providerId="ADAL" clId="{E4E73C13-1A96-4952-96A9-B279329ADC14}"/>
    <pc:docChg chg="modSld">
      <pc:chgData name="heike.frenzel" userId="9967ef6b-04a0-4873-9ebc-92ae40e123f8" providerId="ADAL" clId="{E4E73C13-1A96-4952-96A9-B279329ADC14}" dt="2025-02-25T17:44:17.294" v="132" actId="20577"/>
      <pc:docMkLst>
        <pc:docMk/>
      </pc:docMkLst>
      <pc:sldChg chg="modSp mod">
        <pc:chgData name="heike.frenzel" userId="9967ef6b-04a0-4873-9ebc-92ae40e123f8" providerId="ADAL" clId="{E4E73C13-1A96-4952-96A9-B279329ADC14}" dt="2025-02-25T17:44:17.294" v="132" actId="20577"/>
        <pc:sldMkLst>
          <pc:docMk/>
          <pc:sldMk cId="8668895" sldId="266"/>
        </pc:sldMkLst>
        <pc:spChg chg="mod">
          <ac:chgData name="heike.frenzel" userId="9967ef6b-04a0-4873-9ebc-92ae40e123f8" providerId="ADAL" clId="{E4E73C13-1A96-4952-96A9-B279329ADC14}" dt="2025-02-25T17:44:17.294" v="132" actId="20577"/>
          <ac:spMkLst>
            <pc:docMk/>
            <pc:sldMk cId="8668895" sldId="266"/>
            <ac:spMk id="5" creationId="{46A63F14-63F0-A316-1316-A3ADDC6B84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1F9E5-7C65-4D6B-A47E-33CB56E0BF89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69793-85B0-41E3-85F7-AB6CF227C7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284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62CA6-B1DF-E61A-06E4-DE5125BDA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058E0B3-EAA4-40EE-D387-7C92BCF9A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5A9490-2EF8-EBFA-1899-C59B931E8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3F33-8DFE-45C8-9D92-6C07BCF1426E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002378-3A1F-43B4-67EE-19428F8C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4C39AF-4D2C-E9E2-660A-FEBEA81E3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031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6AFDB-483F-A924-E176-B1707DC9F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DE7387E-6EF0-82A7-36FB-B039243DB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A264BE-F573-3012-35B0-97CE3DED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9703-32D8-41D9-9508-840B92CF2F05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6F25DF-D38D-E27F-16CD-3127B1E8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42D310-061B-17E7-0228-9C5EE2EDB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73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644D1A7-F1B6-9B41-EB28-305719E65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BAB747-9179-FE87-6D04-005962585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2B19BE-E960-BE31-3E49-7D3454C31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8230D-1C92-42E4-B9CA-F3637C867A99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582025-B228-4400-617B-628AF9C91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1396B4-5FA7-DF9A-3848-4A9EF822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69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B6DFF-7B21-ACA2-B5F2-1D6C4EA32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A218AC-5A8A-4579-3C3F-A67F8E428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6B1058-C794-E102-5706-FBB75B987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91196-B6E5-4988-BEBF-30690D462462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DC1C6F-639B-86B2-BB54-218ED03D7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C4EE51-6168-277A-6AAF-EE3600EF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65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89F7C5-D1D8-2FB7-719B-6985DFDD1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813C6E-EC18-D4D9-1B42-36529A64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32AE75-8D3F-1FF3-CEF8-B15CF050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7000A-6DDD-43D2-B6AA-C663331E4F44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CACF04-14F9-05E2-D3C9-A970D356C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902CDD-F9E4-01D1-D456-CE5ECD4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17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5FB1E-0CBD-258D-06A4-BC2CD18B3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85295A-33E9-8669-EAA7-4CB3EDEDB7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AE36E6-14EA-E9F2-3C62-5CF476589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D8E3E2-F3B1-5D7A-F749-FD44794A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3974-E50D-4B67-AEE0-0418701C0631}" type="datetime1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8524BE-A1E0-F3E2-92A7-C7414C8CC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B048BD-2D43-7CA9-06C5-746B2A322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04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C43B3-88F1-0AB8-2033-A257379B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A0EE38-339A-7725-F546-7EB7F634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554D2B-1B8F-74A7-89A7-F1284EBC1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162D1FE-36FE-F138-5F60-86F7D5206D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A42C870-FA0C-381A-C14D-1252BA867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F7E5972-6812-4881-0653-5C8C05CED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0C2E-2F9A-47A9-B698-D46151A25220}" type="datetime1">
              <a:rPr lang="de-DE" smtClean="0"/>
              <a:t>25.02.2025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8F440D-2DFC-49AD-B505-756032BF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3653D4-D32B-677A-8EFC-BECCD78F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617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08496-F90D-0274-8A77-7125C856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7E88B4A-9DAA-F855-7E57-64B3C78C2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D5EF-6BFC-4EB4-BD51-CE14558FEF54}" type="datetime1">
              <a:rPr lang="de-DE" smtClean="0"/>
              <a:t>25.02.2025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2B982F-7E57-C45C-A043-24CAAC1F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DF46B08-A35C-2923-D61B-86CCDDD40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798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7D5FFA-7957-8248-5549-B099DE8D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D1D8-06DC-4686-98E3-2C36933583A1}" type="datetime1">
              <a:rPr lang="de-DE" smtClean="0"/>
              <a:t>25.02.2025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A83DC1A-A976-BAAB-D729-6D80D60B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4BB98A-0449-ED48-567E-F724B6E6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0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30C4D8-17B0-C998-378B-6F2777FBF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05A2D7-5301-CE0A-9AFF-CB271FF08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8F525E-E4BE-DAAE-1A62-18EF727ED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97C906-99C5-CEDC-8C9D-170038227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B933-EE0D-4A9D-9E9E-713780B9A811}" type="datetime1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609F9C-40DE-1250-73F8-E0CA684B0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E66DBC-32E4-2E75-4EB4-EF535867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83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7D580-F4A4-7D60-BA5A-CFF86A78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E729F65-3612-7E90-883E-B6FEA4D08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9D8B4A2-6C61-B65D-E954-9205009EF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F1EDB8-C61D-0D75-D6B4-991A73C99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8E81E-1EBE-414D-85CA-9921F95F1F76}" type="datetime1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1BB896-5109-C1B5-A447-31E3C056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1AB30E-3E7E-A863-08A5-ACF2C806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390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B9CD134-0C81-479A-F68F-6BE9B5E26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3AB712-E72B-39A1-B92E-175DA9658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06B890-A1A5-5E2E-ED47-AF94F50197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843A6-DAC4-4048-B794-32A3AC0FE4BD}" type="datetime1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3FA430-B525-8594-53DC-F0A63C5BB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Schulberatungszentrum Unterschleißheim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515F48-318B-C0B3-61C6-76780529F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0E9F7-FA45-416D-B979-F514BBA16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29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ulia.satzger@schulpsychologie.gsms-ob.de" TargetMode="External"/><Relationship Id="rId7" Type="http://schemas.openxmlformats.org/officeDocument/2006/relationships/image" Target="../media/image1.png"/><Relationship Id="rId2" Type="http://schemas.openxmlformats.org/officeDocument/2006/relationships/hyperlink" Target="mailto:constanze.goetz@schulpsychologie.gsms-ob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ulrike.eichner@schulberatung.gsms-ob.de" TargetMode="External"/><Relationship Id="rId5" Type="http://schemas.openxmlformats.org/officeDocument/2006/relationships/hyperlink" Target="mailto:laura.mogl@schulberatung.gsms-ob.de" TargetMode="External"/><Relationship Id="rId4" Type="http://schemas.openxmlformats.org/officeDocument/2006/relationships/hyperlink" Target="mailto:daniela.muthsam@schulpsychologie.gsms-ob.d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3EA8C56-D4CF-BC9A-2F65-B56306753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7 Säulen der Schulfähigkeit 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F69AF21-79DB-6B73-1D19-B2844E18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körperliche Voraussetzungen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feinmotorische Voraussetzungen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kognitive Voraussetzungen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sprachliche Voraussetzungen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emotionale Stabilität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motivationale Voraussetzungen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soziale Kompetenz</a:t>
            </a:r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AE4F01BC-7342-7801-9D05-9B479506BDDB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F81C82B-368C-7E02-2E57-CD06D136F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Schulberatungszentrum Unterschleißheim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68B8340-FAE8-8EED-B857-3E5B55E557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2482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03953-FC0D-FE20-B4D3-92B73F86B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75C6DBC-B55F-2D22-6FF7-141C99298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+mn-lt"/>
              </a:rPr>
              <a:t>Erreichbarkeit Schulberatungszentrum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8CF53C9-F6B4-A689-A0F8-CF3BAE8CF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>
              <a:latin typeface="Bierstadt" panose="020B000402020202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Bierstadt" panose="020B0004020202020204" pitchFamily="34" charset="0"/>
              </a:rPr>
              <a:t>Telefon: </a:t>
            </a:r>
            <a:r>
              <a:rPr lang="en-US" sz="2400" dirty="0">
                <a:latin typeface="Bierstadt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089/321 808 54</a:t>
            </a:r>
            <a:endParaRPr lang="de-DE" sz="2400" dirty="0">
              <a:latin typeface="Bierstadt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400" u="sng" dirty="0">
                <a:latin typeface="Bierstadt" panose="020B0004020202020204" pitchFamily="34" charset="0"/>
              </a:rPr>
              <a:t>Schulpsychologinnen</a:t>
            </a:r>
          </a:p>
          <a:p>
            <a:pPr marL="800100" lvl="2" indent="-342900"/>
            <a:r>
              <a:rPr lang="de-DE" sz="1900" dirty="0">
                <a:latin typeface="Bierstadt" panose="020B0004020202020204" pitchFamily="34" charset="0"/>
              </a:rPr>
              <a:t>Constanze Götz: </a:t>
            </a:r>
            <a:r>
              <a:rPr lang="de-DE" sz="1900" dirty="0">
                <a:solidFill>
                  <a:srgbClr val="0563C1"/>
                </a:solidFill>
                <a:latin typeface="Bierstadt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constanze.goetz@schulpsychologie.gsms-ob.de</a:t>
            </a:r>
            <a:endParaRPr lang="de-DE" sz="1900" dirty="0">
              <a:latin typeface="Bierstadt" panose="020B0004020202020204" pitchFamily="34" charset="0"/>
            </a:endParaRPr>
          </a:p>
          <a:p>
            <a:pPr marL="800100" lvl="2" indent="-342900"/>
            <a:r>
              <a:rPr lang="de-DE" sz="1900" dirty="0">
                <a:latin typeface="Bierstadt" panose="020B0004020202020204" pitchFamily="34" charset="0"/>
              </a:rPr>
              <a:t>Julia Satzger: </a:t>
            </a:r>
            <a:r>
              <a:rPr lang="de-DE" sz="1900" dirty="0">
                <a:solidFill>
                  <a:srgbClr val="0563C1"/>
                </a:solidFill>
                <a:latin typeface="Bierstadt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julia.satzger@schulpsychologie.gsms-ob.de</a:t>
            </a:r>
            <a:endParaRPr lang="de-DE" sz="1900" dirty="0">
              <a:latin typeface="Bierstadt" panose="020B0004020202020204" pitchFamily="34" charset="0"/>
            </a:endParaRPr>
          </a:p>
          <a:p>
            <a:pPr marL="800100" lvl="2" indent="-342900"/>
            <a:r>
              <a:rPr lang="de-DE" sz="1900" dirty="0">
                <a:latin typeface="Bierstadt" panose="020B0004020202020204" pitchFamily="34" charset="0"/>
              </a:rPr>
              <a:t>Daniela Heilemann: </a:t>
            </a:r>
            <a:r>
              <a:rPr lang="de-DE" sz="1900" dirty="0">
                <a:latin typeface="Bierstadt" panose="020B0004020202020204" pitchFamily="34" charset="0"/>
                <a:hlinkClick r:id="rId4"/>
              </a:rPr>
              <a:t>daniela.muthsam@schulpsychologie.gsms-ob.de</a:t>
            </a:r>
            <a:endParaRPr lang="de-DE" sz="1900" dirty="0">
              <a:latin typeface="Bierstadt" panose="020B0004020202020204" pitchFamily="34" charset="0"/>
            </a:endParaRPr>
          </a:p>
          <a:p>
            <a:pPr marL="0" indent="0">
              <a:buNone/>
            </a:pPr>
            <a:endParaRPr lang="de-DE" sz="2400" u="sng" dirty="0">
              <a:latin typeface="Bierstadt" panose="020B0004020202020204" pitchFamily="34" charset="0"/>
            </a:endParaRPr>
          </a:p>
          <a:p>
            <a:pPr marL="0" indent="0">
              <a:buNone/>
            </a:pPr>
            <a:r>
              <a:rPr lang="de-DE" sz="2400" u="sng" dirty="0">
                <a:latin typeface="Bierstadt" panose="020B0004020202020204" pitchFamily="34" charset="0"/>
              </a:rPr>
              <a:t>Beratungslehrkräfte</a:t>
            </a:r>
            <a:endParaRPr lang="de-DE" sz="1900" dirty="0">
              <a:latin typeface="Bierstadt" panose="020B0004020202020204" pitchFamily="34" charset="0"/>
            </a:endParaRPr>
          </a:p>
          <a:p>
            <a:pPr marL="800100" lvl="2" indent="-342900"/>
            <a:r>
              <a:rPr lang="de-DE" sz="1900" dirty="0">
                <a:latin typeface="Bierstadt" panose="020B0004020202020204" pitchFamily="34" charset="0"/>
              </a:rPr>
              <a:t>Laura </a:t>
            </a:r>
            <a:r>
              <a:rPr lang="de-DE" sz="1900" dirty="0" err="1">
                <a:latin typeface="Bierstadt" panose="020B0004020202020204" pitchFamily="34" charset="0"/>
              </a:rPr>
              <a:t>Mogl</a:t>
            </a:r>
            <a:r>
              <a:rPr lang="de-DE" sz="1900" dirty="0">
                <a:latin typeface="Bierstadt" panose="020B0004020202020204" pitchFamily="34" charset="0"/>
              </a:rPr>
              <a:t>: </a:t>
            </a:r>
            <a:r>
              <a:rPr lang="de-DE" sz="1900" dirty="0">
                <a:solidFill>
                  <a:srgbClr val="0563C1"/>
                </a:solidFill>
                <a:latin typeface="Bierstadt" panose="020B00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laura.mogl@schulberatung.gsms-ob.de</a:t>
            </a:r>
            <a:endParaRPr lang="de-DE" sz="1900" dirty="0">
              <a:latin typeface="Bierstadt" panose="020B0004020202020204" pitchFamily="34" charset="0"/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de-DE" sz="1900" dirty="0">
                <a:latin typeface="Bierstadt" panose="020B0004020202020204" pitchFamily="34" charset="0"/>
              </a:rPr>
              <a:t>Ulrike Eichner: </a:t>
            </a:r>
            <a:r>
              <a:rPr lang="de-DE" sz="1900" dirty="0">
                <a:latin typeface="Bierstadt" panose="020B0004020202020204" pitchFamily="34" charset="0"/>
                <a:hlinkClick r:id="rId6"/>
              </a:rPr>
              <a:t>ulrike.eichner@schulberatung.gsms-ob.de</a:t>
            </a:r>
            <a:endParaRPr lang="de-DE" sz="1900" dirty="0">
              <a:latin typeface="Bierstadt" panose="020B0004020202020204" pitchFamily="34" charset="0"/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endParaRPr lang="de-DE" dirty="0">
              <a:latin typeface="Bierstadt" panose="020B0004020202020204" pitchFamily="34" charset="0"/>
            </a:endParaRP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B39D045F-9982-E171-A4A5-7C84C0BA3DE2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A60C170-32C1-C65E-2632-665EAA6F9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9B4A8FD-D5D4-E490-E6D6-86424491CC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905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22E01-39DC-FB75-E283-F35E852BA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6F2B025-25AF-E3A6-5FF8-E596C005F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Körperliche Voraussetzungen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E4EE4A1-63CE-9CE8-D48F-86BEA75E6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stehen auf einem Bein </a:t>
            </a:r>
          </a:p>
          <a:p>
            <a:r>
              <a:rPr lang="de-DE" sz="2400" dirty="0"/>
              <a:t>balancieren, vorwärts und rückwärts </a:t>
            </a:r>
          </a:p>
          <a:p>
            <a:r>
              <a:rPr lang="de-DE" sz="2400" dirty="0"/>
              <a:t>Hüpfen auf einem und zwei Beinen </a:t>
            </a:r>
          </a:p>
          <a:p>
            <a:r>
              <a:rPr lang="de-DE" sz="2400" dirty="0"/>
              <a:t>Koordination von Hand und Fuß durch Seilspringen und Hampelmann hüpfen </a:t>
            </a:r>
          </a:p>
          <a:p>
            <a:r>
              <a:rPr lang="de-DE" sz="2400" dirty="0"/>
              <a:t>Bälle auffangen und werfen </a:t>
            </a:r>
          </a:p>
          <a:p>
            <a:r>
              <a:rPr lang="de-DE" sz="2400" dirty="0"/>
              <a:t>sich alleine an- und ausziehen können (Knöpfe schließen, Schleife binden)</a:t>
            </a:r>
          </a:p>
          <a:p>
            <a:r>
              <a:rPr lang="de-DE" sz="2400" dirty="0"/>
              <a:t>alleine auf Toilette gehen, Nase putzen</a:t>
            </a:r>
          </a:p>
          <a:p>
            <a:endParaRPr lang="de-DE" sz="2400" dirty="0"/>
          </a:p>
          <a:p>
            <a:pPr marL="0" indent="0">
              <a:buNone/>
            </a:pPr>
            <a:r>
              <a:rPr lang="de-DE" sz="24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Turnen, Rad fahren, draußen spielen, Ergotherapie, …</a:t>
            </a:r>
          </a:p>
          <a:p>
            <a:pPr marL="0" indent="0">
              <a:buNone/>
            </a:pPr>
            <a:endParaRPr lang="de-DE" sz="2400" dirty="0"/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C771608D-7C2A-48E1-38AC-3A64EBB3651D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9FEE38-82DA-8FB2-EFF5-781188F32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06226DB-8C6C-0892-9D9A-8070E169BC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44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E30C1-0DE4-D157-CDC7-22D3BB72C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EEAF340-898C-824F-FD83-ED999200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Feinmotorische Voraussetzungen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27BC1C6-FF98-9FE7-44FD-A464130F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kleine Gegenstände sicher greifen </a:t>
            </a:r>
          </a:p>
          <a:p>
            <a:r>
              <a:rPr lang="de-DE" sz="2400" dirty="0"/>
              <a:t>selbstständig mit Besteck umgehen </a:t>
            </a:r>
          </a:p>
          <a:p>
            <a:r>
              <a:rPr lang="de-DE" sz="2400" dirty="0"/>
              <a:t>konkrete Dinge (Haus, Blume, Personen) mit richtiger Stifthaltung malen</a:t>
            </a:r>
          </a:p>
          <a:p>
            <a:r>
              <a:rPr lang="de-DE" sz="2400" dirty="0"/>
              <a:t>genaues Ausmalen </a:t>
            </a:r>
          </a:p>
          <a:p>
            <a:r>
              <a:rPr lang="de-DE" sz="2400" dirty="0"/>
              <a:t>den eigenen Namen schreiben</a:t>
            </a:r>
          </a:p>
          <a:p>
            <a:r>
              <a:rPr lang="de-DE" sz="2400" dirty="0"/>
              <a:t>auf einer Linie genau schneiden</a:t>
            </a:r>
          </a:p>
          <a:p>
            <a:pPr marL="0" indent="0">
              <a:buNone/>
            </a:pPr>
            <a:endParaRPr lang="de-DE" sz="2400" dirty="0">
              <a:solidFill>
                <a:srgbClr val="0033CC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Gesellschaftsspiele, Basteln, …</a:t>
            </a:r>
            <a:endParaRPr lang="de-DE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AF9E8CD-D2A5-7098-6B5D-31C619E30459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1489607-BC5F-F253-9DA7-F966760B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BC8F97B-FE21-769C-DC9F-55ADEB52BB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17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06004-39F0-9C1F-5383-5AE8E4B42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E91F23A-7728-4818-974B-AB277E396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Kognitive Voraussetzungen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0351398-FBD1-5139-10D8-6744CB9FA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genaues Hinschauen, Farben und Formen erkennen und benennen</a:t>
            </a:r>
          </a:p>
          <a:p>
            <a:r>
              <a:rPr lang="de-DE" sz="2400" dirty="0"/>
              <a:t>gute Merkfähigkeit </a:t>
            </a:r>
          </a:p>
          <a:p>
            <a:r>
              <a:rPr lang="de-DE" sz="2400" dirty="0"/>
              <a:t>Mengen erfassen (1 – 5) </a:t>
            </a:r>
          </a:p>
          <a:p>
            <a:r>
              <a:rPr lang="de-DE" sz="2400" dirty="0"/>
              <a:t>mehrteilige Aufträge ausführen können</a:t>
            </a:r>
          </a:p>
          <a:p>
            <a:pPr marL="0" indent="0">
              <a:buNone/>
            </a:pPr>
            <a:r>
              <a:rPr lang="de-DE" sz="2400" dirty="0"/>
              <a:t>   (z.B.: Hole erst das Wasserglas und dann zwei Gabeln aus der Besteckschublade) </a:t>
            </a:r>
          </a:p>
          <a:p>
            <a:r>
              <a:rPr lang="de-DE" sz="2400" dirty="0"/>
              <a:t>Ausdauer und Konzentration (für ca. 15-20 Minuten)</a:t>
            </a:r>
          </a:p>
          <a:p>
            <a:pPr marL="0" indent="0">
              <a:buNone/>
            </a:pPr>
            <a:endParaRPr lang="de-DE" altLang="de-DE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alt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Memory, Puzzles, Würfelspiele</a:t>
            </a:r>
            <a:endParaRPr lang="de-DE" altLang="de-DE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sz="2400" dirty="0"/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62CA46A4-890C-B6CA-DF0D-5560761A1E1E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071F31B-8617-ABF2-E50E-EA4FBE94C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8D677AB-93B3-D263-DA43-0F0F00BB14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55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7A5F2-D50A-FBC8-ACED-779E72593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DD6D345-21CF-6D24-76DC-283049D25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Sprachliche Voraussetzungen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2E05B18-B4A1-9607-539F-861BB5192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lautrichtig und in angemessenem Tempo sprechen</a:t>
            </a:r>
          </a:p>
          <a:p>
            <a:r>
              <a:rPr lang="de-DE" sz="2400" dirty="0"/>
              <a:t>einen Satz mit 6 oder 7 Wörtern grammatikalisch richtig sprechen können </a:t>
            </a:r>
          </a:p>
          <a:p>
            <a:r>
              <a:rPr lang="de-DE" sz="2400" dirty="0"/>
              <a:t>ein Bilderbuch anschauen und den Inhalt nacherzählen </a:t>
            </a:r>
          </a:p>
          <a:p>
            <a:r>
              <a:rPr lang="de-DE" sz="2400" dirty="0"/>
              <a:t>eigene Wünsche ausdrücken, Antworten geben </a:t>
            </a:r>
          </a:p>
          <a:p>
            <a:r>
              <a:rPr lang="de-DE" sz="2400" dirty="0"/>
              <a:t>kleine Reime auswendig sprechen</a:t>
            </a:r>
          </a:p>
          <a:p>
            <a:r>
              <a:rPr lang="de-DE" sz="2400" dirty="0"/>
              <a:t>Wörter in Silben klatschen</a:t>
            </a:r>
          </a:p>
          <a:p>
            <a:endParaRPr lang="de-DE" sz="2400" dirty="0"/>
          </a:p>
          <a:p>
            <a:pPr marL="0" indent="0">
              <a:buNone/>
            </a:pPr>
            <a:r>
              <a:rPr lang="de-DE" alt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Bilderbuch gemeinsam anschauen und dazu erzählen lassen, Logopädie, ...</a:t>
            </a:r>
            <a:endParaRPr lang="de-DE" altLang="de-DE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sz="2400" dirty="0"/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2682C72-E90E-7A50-079A-91CE6D2CB7DF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65530E-E358-4967-14CA-8DB799406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30E093-E9C0-5263-2807-43F5E61951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8872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3C0D7-405D-7AB2-3259-A23E59AA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FE4800B-F974-A454-8A53-D4583474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latin typeface="+mn-lt"/>
              </a:rPr>
              <a:t>Emotionale Stabilität </a:t>
            </a:r>
            <a:endParaRPr lang="de-DE" dirty="0">
              <a:latin typeface="+mn-lt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6FA5FEF-E1F0-28AB-963A-B05950F8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problemloses stundenweises Ablösen von den Eltern </a:t>
            </a:r>
          </a:p>
          <a:p>
            <a:r>
              <a:rPr lang="de-DE" sz="2400" dirty="0"/>
              <a:t>Frustrationstoleranz → lässt sich beim Spielen gut üben </a:t>
            </a:r>
          </a:p>
          <a:p>
            <a:r>
              <a:rPr lang="de-DE" sz="2400" dirty="0"/>
              <a:t>sich etwas zutrauen </a:t>
            </a:r>
          </a:p>
          <a:p>
            <a:r>
              <a:rPr lang="de-DE" sz="2400" dirty="0"/>
              <a:t>Bedürfnisse aufschieben (warten können) </a:t>
            </a:r>
          </a:p>
          <a:p>
            <a:r>
              <a:rPr lang="de-DE" sz="2400" dirty="0"/>
              <a:t>Wünsche und Kritik angemessen äußern</a:t>
            </a:r>
          </a:p>
          <a:p>
            <a:endParaRPr lang="de-DE" sz="2400" dirty="0"/>
          </a:p>
          <a:p>
            <a:pPr marL="0" indent="0">
              <a:buNone/>
            </a:pPr>
            <a:r>
              <a:rPr lang="de-DE" alt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Gefühle zulassen, Spielen, Selbstbewusstsein fördern, Vertrauen zeigen</a:t>
            </a:r>
            <a:endParaRPr lang="de-DE" altLang="de-DE" sz="2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sz="2400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ECA4AC07-F6B7-DFEA-068E-D221714C9023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EB77D64-8892-A978-FA03-AC23F120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5127D3F-0E48-34E6-5203-779D60B25E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38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4B31-5915-DC82-9FFC-4A1A88EA4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CA0C720-A586-F136-EA5C-E56AFE0E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</a:rPr>
              <a:t>Motivationale Voraussetzungen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F3711DE-4900-AB31-014F-4E7647536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Vorfreude auf Schule unterstützen </a:t>
            </a:r>
          </a:p>
          <a:p>
            <a:pPr marL="0" indent="0">
              <a:buNone/>
            </a:pPr>
            <a:r>
              <a:rPr lang="de-DE" sz="2400" dirty="0"/>
              <a:t>   = keine negativen Äußerungen über die Schule im Vorfeld </a:t>
            </a:r>
          </a:p>
          <a:p>
            <a:r>
              <a:rPr lang="de-DE" sz="2400" dirty="0"/>
              <a:t>wichtig: auch mit Misserfolgen umgehen lernen </a:t>
            </a:r>
          </a:p>
          <a:p>
            <a:r>
              <a:rPr lang="de-DE" sz="2400" dirty="0"/>
              <a:t>Kinder wollen in der Regel lernen und freuen sich darauf, ein Schulkind zu sein.</a:t>
            </a:r>
          </a:p>
          <a:p>
            <a:endParaRPr lang="de-DE" sz="2400" dirty="0"/>
          </a:p>
          <a:p>
            <a:pPr marL="0" indent="0">
              <a:buNone/>
            </a:pPr>
            <a:r>
              <a:rPr lang="de-DE" alt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angefangene Arbeiten zu Ende bringen, Lob für Fortschritte, Würdigung von Leistungen, Stolz auf die eigene Leistung vermitteln</a:t>
            </a:r>
            <a:endParaRPr lang="de-DE" altLang="de-DE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dirty="0"/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34C406C-AA1B-DBCC-3B54-AAC7C8F0C51C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8847F8-D18C-5CF6-AA06-A1439B0E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E0A5D37-6368-1DE2-2C70-E3E2FEBA5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62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2C9BD-9A06-EE54-6306-E28E93E78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EF88877-C371-FA00-C705-5A7F01201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</a:rPr>
              <a:t>Soziale Kompetenz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6A63F14-63F0-A316-1316-A3ADDC6B8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300" dirty="0"/>
          </a:p>
          <a:p>
            <a:r>
              <a:rPr lang="de-DE" sz="2400" dirty="0"/>
              <a:t>teilen können</a:t>
            </a:r>
          </a:p>
          <a:p>
            <a:r>
              <a:rPr lang="de-DE" sz="2400" dirty="0"/>
              <a:t>Konfliktfähigkeit - Meinungsverschiedenheiten ohne Gewalt austragen (das Gespräch suchen) </a:t>
            </a:r>
          </a:p>
          <a:p>
            <a:r>
              <a:rPr lang="de-DE" sz="2400" dirty="0"/>
              <a:t>eigene Grenzen setzen und Grenzen anderer beachten </a:t>
            </a:r>
          </a:p>
          <a:p>
            <a:r>
              <a:rPr lang="de-DE" sz="2400" dirty="0"/>
              <a:t>Regeln anerkennen durch konsequente Erziehung </a:t>
            </a:r>
          </a:p>
          <a:p>
            <a:r>
              <a:rPr lang="de-DE" sz="2400" dirty="0"/>
              <a:t>Wünsche anderer Kinder berücksichtigen</a:t>
            </a:r>
          </a:p>
          <a:p>
            <a:r>
              <a:rPr lang="de-DE" sz="2400" dirty="0"/>
              <a:t>nach Hilfe fragen und diese auch annehmen können</a:t>
            </a:r>
          </a:p>
          <a:p>
            <a:pPr marL="0" indent="0">
              <a:buNone/>
            </a:pPr>
            <a:endParaRPr lang="de-DE" altLang="de-DE" sz="2400" dirty="0">
              <a:solidFill>
                <a:schemeClr val="accent5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altLang="de-DE" sz="240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Kontakte mit anderen Kindern anbieten, sozial angemessenes Verhalten vorleben, Regeln vermitteln und einfordern</a:t>
            </a:r>
            <a:endParaRPr lang="de-DE" altLang="de-DE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de-DE" dirty="0"/>
          </a:p>
          <a:p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B6B843F-6CE0-EF0F-1CCD-C753F604854A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D7EB1ED-5B5C-5B40-85CD-105D14A92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9D66CF3-13E4-A5C3-E65D-16684E1D38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68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F7998-D4D3-710A-6E6B-1E99AA3C9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8534F0B-AB36-4DB9-F5DC-983EB8E13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>
                <a:latin typeface="+mn-lt"/>
              </a:rPr>
              <a:t>Arbeitsschwerpunkte Schulberatungszentrum </a:t>
            </a:r>
            <a:br>
              <a:rPr lang="de-DE" dirty="0">
                <a:latin typeface="+mn-lt"/>
              </a:rPr>
            </a:br>
            <a:r>
              <a:rPr lang="de-DE" sz="3200" dirty="0">
                <a:latin typeface="+mn-lt"/>
              </a:rPr>
              <a:t>- ausgewählte Schwerpunkte für die Schuleingangsphase -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DA5C4F5-5089-2568-0CB8-87EF64D3B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Diagnostik und Beratung im Rahmen der Inklusion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Diagnostik von besonderer Begabung, Hochbegabung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Beratung zu Lernmotivation und Arbeitsverhalten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Schullaufbahnberatung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Beratung bei Schwierigkeiten im sozial-emotionalen Bereich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Diagnostik und Beratung bei Schulunlust und Schulangst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Beratung und Unterstützung in akuten Krisen 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427EE6A0-D99B-F7B4-FCE2-8E205F2F4092}"/>
              </a:ext>
            </a:extLst>
          </p:cNvPr>
          <p:cNvCxnSpPr/>
          <p:nvPr/>
        </p:nvCxnSpPr>
        <p:spPr>
          <a:xfrm>
            <a:off x="838200" y="1779587"/>
            <a:ext cx="105156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97B7C3E-4E37-813D-D276-24E80D44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Schulberatungszentrum Unterschleißheim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A88C0DA-D095-E2F1-39E0-B5C81C31CC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607" y="6045595"/>
            <a:ext cx="1981469" cy="621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9088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DBAE709BA4EC4280BCD6F7255D410A" ma:contentTypeVersion="19" ma:contentTypeDescription="Ein neues Dokument erstellen." ma:contentTypeScope="" ma:versionID="e782216795e6630c984ba97414acd668">
  <xsd:schema xmlns:xsd="http://www.w3.org/2001/XMLSchema" xmlns:xs="http://www.w3.org/2001/XMLSchema" xmlns:p="http://schemas.microsoft.com/office/2006/metadata/properties" xmlns:ns2="5b958040-0fd7-4365-a864-249813c5c3ab" xmlns:ns3="365447a2-ae07-4418-ab3d-4dcb717a5cf1" targetNamespace="http://schemas.microsoft.com/office/2006/metadata/properties" ma:root="true" ma:fieldsID="40f07c8ef5877346def58e2afbf50cb9" ns2:_="" ns3:_="">
    <xsd:import namespace="5b958040-0fd7-4365-a864-249813c5c3ab"/>
    <xsd:import namespace="365447a2-ae07-4418-ab3d-4dcb717a5c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Download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58040-0fd7-4365-a864-249813c5c3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7eda474a-911b-4489-a1d8-132d56fd7a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Download" ma:index="24" ma:displayName="Download " ma:default="i.maerz" ma:description="Die Datei wurde zur weiteren Bearbeitung von Irene März heruntergeladen." ma:format="Dropdown" ma:internalName="Download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447a2-ae07-4418-ab3d-4dcb717a5cf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88e508a-6993-465a-8955-04ef3b277de4}" ma:internalName="TaxCatchAll" ma:showField="CatchAllData" ma:web="365447a2-ae07-4418-ab3d-4dcb717a5c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wnload xmlns="5b958040-0fd7-4365-a864-249813c5c3ab">i.maerz</Download>
    <TaxCatchAll xmlns="365447a2-ae07-4418-ab3d-4dcb717a5cf1" xsi:nil="true"/>
    <lcf76f155ced4ddcb4097134ff3c332f xmlns="5b958040-0fd7-4365-a864-249813c5c3a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F5562D-DA16-4627-92FD-99AD77486AF6}"/>
</file>

<file path=customXml/itemProps2.xml><?xml version="1.0" encoding="utf-8"?>
<ds:datastoreItem xmlns:ds="http://schemas.openxmlformats.org/officeDocument/2006/customXml" ds:itemID="{316EC11C-84E2-4CAC-808C-D553697C0D9F}"/>
</file>

<file path=customXml/itemProps3.xml><?xml version="1.0" encoding="utf-8"?>
<ds:datastoreItem xmlns:ds="http://schemas.openxmlformats.org/officeDocument/2006/customXml" ds:itemID="{CC5AE665-960C-48DC-BE9E-CFC6BA72355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524</Words>
  <Application>Microsoft Office PowerPoint</Application>
  <PresentationFormat>Breitbild</PresentationFormat>
  <Paragraphs>108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Bierstadt</vt:lpstr>
      <vt:lpstr>Calibri</vt:lpstr>
      <vt:lpstr>Calibri Light</vt:lpstr>
      <vt:lpstr>Wingdings</vt:lpstr>
      <vt:lpstr>Office</vt:lpstr>
      <vt:lpstr>7 Säulen der Schulfähigkeit </vt:lpstr>
      <vt:lpstr>Körperliche Voraussetzungen</vt:lpstr>
      <vt:lpstr>Feinmotorische Voraussetzungen</vt:lpstr>
      <vt:lpstr>Kognitive Voraussetzungen</vt:lpstr>
      <vt:lpstr>Sprachliche Voraussetzungen</vt:lpstr>
      <vt:lpstr>Emotionale Stabilität </vt:lpstr>
      <vt:lpstr>Motivationale Voraussetzungen</vt:lpstr>
      <vt:lpstr>Soziale Kompetenz</vt:lpstr>
      <vt:lpstr>Arbeitsschwerpunkte Schulberatungszentrum  - ausgewählte Schwerpunkte für die Schuleingangsphase - </vt:lpstr>
      <vt:lpstr>Erreichbarkeit Schulberatungszentrum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Säulen der Schulfähigkeit</dc:title>
  <dc:creator>Daniela Muthsam</dc:creator>
  <cp:lastModifiedBy>heike.frenzel</cp:lastModifiedBy>
  <cp:revision>22</cp:revision>
  <dcterms:created xsi:type="dcterms:W3CDTF">2024-02-05T08:22:53Z</dcterms:created>
  <dcterms:modified xsi:type="dcterms:W3CDTF">2025-02-25T17:44:26Z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0x01010034DBAE709BA4EC4280BCD6F7255D410A</vt:lpwstr>
  </property>
</Properties>
</file>